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D2A000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71" d="100"/>
          <a:sy n="71" d="100"/>
        </p:scale>
        <p:origin x="-8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79E-7030-423B-B2E4-34A8AF74E2E1}" type="datetime3">
              <a:rPr lang="en-US" smtClean="0"/>
              <a:pPr>
                <a:defRPr/>
              </a:pPr>
              <a:t>14 January 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45E553-31A9-4135-A6D0-2E31EA44CC11}" type="datetime3">
              <a:rPr lang="en-US" sz="1200" smtClean="0"/>
              <a:pPr algn="l"/>
              <a:t>14 January 2013</a:t>
            </a:fld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r>
              <a:rPr lang="en-GB" sz="4000" dirty="0" smtClean="0"/>
              <a:t>Partial Return Yoke</a:t>
            </a:r>
            <a:br>
              <a:rPr lang="en-GB" sz="4000" dirty="0" smtClean="0"/>
            </a:br>
            <a:r>
              <a:rPr lang="en-GB" sz="4000" dirty="0" smtClean="0"/>
              <a:t>(Magnetic Shield)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Modular shielding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604"/>
          <a:stretch>
            <a:fillRect/>
          </a:stretch>
        </p:blipFill>
        <p:spPr>
          <a:xfrm>
            <a:off x="0" y="1412776"/>
            <a:ext cx="4355976" cy="4350459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928670"/>
            <a:ext cx="4644008" cy="5668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for shielding: </a:t>
            </a:r>
          </a:p>
          <a:p>
            <a:pPr lvl="1"/>
            <a:r>
              <a:rPr lang="en-US" dirty="0" smtClean="0"/>
              <a:t>Large stray field in MICE hall</a:t>
            </a:r>
          </a:p>
          <a:p>
            <a:pPr lvl="1"/>
            <a:r>
              <a:rPr lang="en-US" dirty="0" smtClean="0"/>
              <a:t>MICE Hall: equipment which is sensitive to field</a:t>
            </a:r>
          </a:p>
          <a:p>
            <a:r>
              <a:rPr lang="en-US" dirty="0" smtClean="0"/>
              <a:t>UK/US magnetic Shielding Group</a:t>
            </a:r>
          </a:p>
          <a:p>
            <a:pPr lvl="1"/>
            <a:r>
              <a:rPr lang="en-US" dirty="0" smtClean="0"/>
              <a:t>Two approaches: individual shielding of components and magnetic shield</a:t>
            </a:r>
          </a:p>
          <a:p>
            <a:r>
              <a:rPr lang="en-US" dirty="0" smtClean="0"/>
              <a:t>BNL: Magnetic Shield</a:t>
            </a:r>
          </a:p>
          <a:p>
            <a:pPr lvl="1"/>
            <a:r>
              <a:rPr lang="en-US" dirty="0" smtClean="0"/>
              <a:t>Design and simulation effort</a:t>
            </a:r>
          </a:p>
          <a:p>
            <a:pPr lvl="1"/>
            <a:r>
              <a:rPr lang="en-US" dirty="0" smtClean="0"/>
              <a:t>Shield: </a:t>
            </a:r>
            <a:br>
              <a:rPr lang="en-US" dirty="0" smtClean="0"/>
            </a:br>
            <a:r>
              <a:rPr lang="en-US" dirty="0" smtClean="0"/>
              <a:t>40 tons of iron, 8.5m long</a:t>
            </a:r>
          </a:p>
          <a:p>
            <a:pPr lvl="1"/>
            <a:r>
              <a:rPr lang="en-US" dirty="0" smtClean="0"/>
              <a:t>Mechanical design (Magnet Division)</a:t>
            </a:r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025536">
            <a:off x="306061" y="2374644"/>
            <a:ext cx="2715808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shielding on this side</a:t>
            </a:r>
          </a:p>
          <a:p>
            <a:pPr algn="ctr"/>
            <a:r>
              <a:rPr lang="en-US" sz="1200" dirty="0" smtClean="0"/>
              <a:t>except floor mounting method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4928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Courtesy of Steve Plate, BNL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7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3888556" cy="56686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For perfect shielding: encase MICE in soft-iron cylinder</a:t>
            </a:r>
          </a:p>
          <a:p>
            <a:pPr lvl="1"/>
            <a:r>
              <a:rPr lang="en-GB" dirty="0" smtClean="0"/>
              <a:t>Not practical</a:t>
            </a:r>
          </a:p>
          <a:p>
            <a:r>
              <a:rPr lang="en-GB" dirty="0" smtClean="0"/>
              <a:t>However: acceptable shielding can be obtained with “partial return yoke”</a:t>
            </a:r>
            <a:endParaRPr lang="en-GB" dirty="0" smtClean="0"/>
          </a:p>
          <a:p>
            <a:r>
              <a:rPr lang="en-GB" dirty="0" smtClean="0"/>
              <a:t>Geometry</a:t>
            </a:r>
          </a:p>
          <a:p>
            <a:pPr lvl="1"/>
            <a:r>
              <a:rPr lang="en-GB" dirty="0" smtClean="0"/>
              <a:t>Tube of radius 1.2 m</a:t>
            </a:r>
          </a:p>
          <a:p>
            <a:pPr lvl="1"/>
            <a:r>
              <a:rPr lang="en-GB" dirty="0" smtClean="0"/>
              <a:t>wall thickness 10 cm</a:t>
            </a:r>
          </a:p>
          <a:p>
            <a:pPr lvl="1"/>
            <a:r>
              <a:rPr lang="en-GB" dirty="0" smtClean="0"/>
              <a:t>azimuthally -50..50°</a:t>
            </a:r>
          </a:p>
          <a:p>
            <a:pPr lvl="1"/>
            <a:r>
              <a:rPr lang="en-GB" dirty="0" smtClean="0"/>
              <a:t>weight: 30t</a:t>
            </a:r>
            <a:endParaRPr lang="en-GB" dirty="0"/>
          </a:p>
        </p:txBody>
      </p:sp>
      <p:pic>
        <p:nvPicPr>
          <p:cNvPr id="5" name="Content Placeholder 4" descr="Frontal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2492" y="1340768"/>
            <a:ext cx="4244975" cy="4593063"/>
          </a:xfrm>
        </p:spPr>
      </p:pic>
      <p:sp>
        <p:nvSpPr>
          <p:cNvPr id="6" name="Arc 5"/>
          <p:cNvSpPr/>
          <p:nvPr/>
        </p:nvSpPr>
        <p:spPr>
          <a:xfrm rot="2700000">
            <a:off x="5568703" y="1977431"/>
            <a:ext cx="3409694" cy="3409694"/>
          </a:xfrm>
          <a:prstGeom prst="arc">
            <a:avLst/>
          </a:prstGeom>
          <a:ln w="127000">
            <a:solidFill>
              <a:srgbClr val="FF0000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3536648">
            <a:off x="4923268" y="1974794"/>
            <a:ext cx="3409694" cy="3409694"/>
          </a:xfrm>
          <a:prstGeom prst="arc">
            <a:avLst/>
          </a:prstGeom>
          <a:ln w="127000">
            <a:solidFill>
              <a:srgbClr val="FF0000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8596" y="1556792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8716" y="105273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1.5 m</a:t>
            </a: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38596" y="1196752"/>
            <a:ext cx="0" cy="1296144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462932" y="1196752"/>
            <a:ext cx="0" cy="1368152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02492" y="2420888"/>
            <a:ext cx="0" cy="2520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3880455" y="347497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 m</a:t>
            </a:r>
            <a:endParaRPr lang="en-GB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58476" y="2420888"/>
            <a:ext cx="1152128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358476" y="4941168"/>
            <a:ext cx="1008112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2"/>
          </p:cNvCxnSpPr>
          <p:nvPr/>
        </p:nvCxnSpPr>
        <p:spPr>
          <a:xfrm flipH="1" flipV="1">
            <a:off x="5435526" y="2461350"/>
            <a:ext cx="1515238" cy="1255682"/>
          </a:xfrm>
          <a:prstGeom prst="straightConnector1">
            <a:avLst/>
          </a:prstGeom>
          <a:ln w="793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268869">
            <a:off x="5470263" y="2261104"/>
            <a:ext cx="104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R1.2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60932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8000"/>
                </a:solidFill>
              </a:rPr>
              <a:t>(Note: not to scale)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Achievable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36096" y="908720"/>
            <a:ext cx="3707905" cy="56689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Flux leakage contained closely to MICE</a:t>
            </a:r>
          </a:p>
          <a:p>
            <a:pPr lvl="1"/>
            <a:r>
              <a:rPr lang="en-US" sz="2400" dirty="0" smtClean="0"/>
              <a:t>Very little field leakage behind shield</a:t>
            </a:r>
            <a:endParaRPr lang="en-US" sz="2400" dirty="0" smtClean="0"/>
          </a:p>
          <a:p>
            <a:r>
              <a:rPr lang="en-US" sz="2800" dirty="0" smtClean="0"/>
              <a:t>Field </a:t>
            </a:r>
            <a:r>
              <a:rPr lang="en-US" sz="2800" dirty="0" smtClean="0"/>
              <a:t>smaller than 5 Gauss for large fraction of MICE hall</a:t>
            </a:r>
          </a:p>
          <a:p>
            <a:r>
              <a:rPr lang="en-US" sz="2800" dirty="0" smtClean="0"/>
              <a:t>Tracker electronics in low field region</a:t>
            </a:r>
          </a:p>
          <a:p>
            <a:r>
              <a:rPr lang="en-US" sz="2800" dirty="0" smtClean="0"/>
              <a:t>First pass on engineering design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284984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lower by </a:t>
            </a:r>
          </a:p>
          <a:p>
            <a:r>
              <a:rPr lang="en-US" dirty="0" smtClean="0"/>
              <a:t>factor 40+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79"/>
          <a:stretch>
            <a:fillRect/>
          </a:stretch>
        </p:blipFill>
        <p:spPr bwMode="auto">
          <a:xfrm>
            <a:off x="467544" y="942957"/>
            <a:ext cx="4248472" cy="32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Personal Files\Science\MICE\2013-01-14_SlidesForKenLong\concept.png"/>
          <p:cNvPicPr>
            <a:picLocks noChangeAspect="1" noChangeArrowheads="1"/>
          </p:cNvPicPr>
          <p:nvPr/>
        </p:nvPicPr>
        <p:blipFill>
          <a:blip r:embed="rId3" cstate="print"/>
          <a:srcRect l="5907" t="31012" r="13168" b="26161"/>
          <a:stretch>
            <a:fillRect/>
          </a:stretch>
        </p:blipFill>
        <p:spPr bwMode="auto">
          <a:xfrm>
            <a:off x="0" y="4221088"/>
            <a:ext cx="5400600" cy="22863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2292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9397" y="51479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3651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5936" y="1052736"/>
            <a:ext cx="5148064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General Concept and Performance</a:t>
            </a:r>
          </a:p>
          <a:p>
            <a:pPr lvl="1"/>
            <a:r>
              <a:rPr lang="en-US" dirty="0" smtClean="0"/>
              <a:t>All cases of MICE</a:t>
            </a:r>
            <a:endParaRPr lang="en-US" dirty="0" smtClean="0"/>
          </a:p>
          <a:p>
            <a:r>
              <a:rPr lang="en-US" dirty="0" smtClean="0"/>
              <a:t>Shield Penetrations</a:t>
            </a:r>
          </a:p>
          <a:p>
            <a:pPr lvl="1"/>
            <a:r>
              <a:rPr lang="en-US" dirty="0" smtClean="0"/>
              <a:t>Required for tracker waveguides etc. </a:t>
            </a:r>
          </a:p>
          <a:p>
            <a:pPr lvl="1"/>
            <a:r>
              <a:rPr lang="en-US" dirty="0" smtClean="0"/>
              <a:t>Solution identified – no impact on performance</a:t>
            </a:r>
          </a:p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Integration with MICE hall feasible</a:t>
            </a:r>
          </a:p>
          <a:p>
            <a:pPr lvl="1"/>
            <a:r>
              <a:rPr lang="en-US" dirty="0" smtClean="0"/>
              <a:t>Forces on shield evaluated</a:t>
            </a:r>
          </a:p>
          <a:p>
            <a:pPr lvl="1"/>
            <a:r>
              <a:rPr lang="en-US" dirty="0" smtClean="0"/>
              <a:t>Floor loadings / support structure</a:t>
            </a:r>
          </a:p>
          <a:p>
            <a:pPr lvl="1"/>
            <a:r>
              <a:rPr lang="en-US" dirty="0" smtClean="0"/>
              <a:t>Preliminary cost-efficient engineering concept: shield made of 14 sections</a:t>
            </a:r>
          </a:p>
          <a:p>
            <a:r>
              <a:rPr lang="en-US" dirty="0" smtClean="0"/>
              <a:t>Extension to Step VI</a:t>
            </a:r>
          </a:p>
          <a:p>
            <a:pPr lvl="1"/>
            <a:r>
              <a:rPr lang="en-US" dirty="0" smtClean="0"/>
              <a:t>Demonstrated: general proof-of-concept simulation</a:t>
            </a:r>
          </a:p>
          <a:p>
            <a:pPr lvl="1"/>
            <a:r>
              <a:rPr lang="en-US" dirty="0" smtClean="0"/>
              <a:t>More detail work necessary (focus is on Step IV)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3528" y="3573016"/>
            <a:ext cx="1987143" cy="3098584"/>
            <a:chOff x="971600" y="1844824"/>
            <a:chExt cx="2779231" cy="4250712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11" r="34956"/>
            <a:stretch/>
          </p:blipFill>
          <p:spPr bwMode="auto">
            <a:xfrm>
              <a:off x="971600" y="1844824"/>
              <a:ext cx="2779231" cy="425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024766" y="2751744"/>
              <a:ext cx="38100" cy="280315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03333" y="3328883"/>
              <a:ext cx="1021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2920mm</a:t>
              </a:r>
            </a:p>
            <a:p>
              <a:pPr algn="ctr"/>
              <a:r>
                <a:rPr lang="en-US" dirty="0" smtClean="0"/>
                <a:t>[115 in]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4" r="31339" b="35300"/>
          <a:stretch>
            <a:fillRect/>
          </a:stretch>
        </p:blipFill>
        <p:spPr>
          <a:xfrm>
            <a:off x="251520" y="1052736"/>
            <a:ext cx="3528392" cy="2752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4365104"/>
            <a:ext cx="13681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Section of shield made of AISI 1010 steel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Standarddesign</vt:lpstr>
      <vt:lpstr>Partial Return Yoke (Magnetic Shield)</vt:lpstr>
      <vt:lpstr>Modular shielding</vt:lpstr>
      <vt:lpstr>Concept</vt:lpstr>
      <vt:lpstr>Achievable Performance</vt:lpstr>
      <vt:lpstr>Progress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2013-01-14T22:08:10Z</dcterms:modified>
</cp:coreProperties>
</file>